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t>24.9.2013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t>24.9.2013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t>24.9.2013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t>24.9.2013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t>24.9.2013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t>24.9.2013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t>24.9.2013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t>24.9.2013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t>24.9.2013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t>24.9.2013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t>24.9.2013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FA6837-DAE1-489C-86BE-C71AEE1BBEAB}" type="datetimeFigureOut">
              <a:rPr lang="sr-Latn-CS" smtClean="0"/>
              <a:t>24.9.2013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4034B-2D9C-4818-B8C5-0C7E2A317EE1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ozadina2"/>
          <p:cNvPicPr>
            <a:picLocks noChangeAspect="1" noChangeArrowheads="1"/>
          </p:cNvPicPr>
          <p:nvPr/>
        </p:nvPicPr>
        <p:blipFill>
          <a:blip r:embed="rId2">
            <a:lum bright="40000" contrast="-58000"/>
          </a:blip>
          <a:srcRect/>
          <a:stretch>
            <a:fillRect/>
          </a:stretch>
        </p:blipFill>
        <p:spPr bwMode="auto">
          <a:xfrm>
            <a:off x="0" y="460375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Pozadina2"/>
          <p:cNvPicPr>
            <a:picLocks noChangeAspect="1" noChangeArrowheads="1"/>
          </p:cNvPicPr>
          <p:nvPr/>
        </p:nvPicPr>
        <p:blipFill>
          <a:blip r:embed="rId3">
            <a:lum bright="40000" contrast="-58000"/>
          </a:blip>
          <a:srcRect/>
          <a:stretch>
            <a:fillRect/>
          </a:stretch>
        </p:blipFill>
        <p:spPr bwMode="auto">
          <a:xfrm>
            <a:off x="0" y="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err="1" smtClean="0"/>
              <a:t>Visual</a:t>
            </a:r>
            <a:r>
              <a:rPr lang="hr-HR" dirty="0" smtClean="0"/>
              <a:t> </a:t>
            </a:r>
            <a:r>
              <a:rPr lang="hr-HR" dirty="0" err="1" smtClean="0"/>
              <a:t>Basic</a:t>
            </a:r>
            <a:r>
              <a:rPr lang="hr-HR" dirty="0" smtClean="0"/>
              <a:t> </a:t>
            </a:r>
            <a:r>
              <a:rPr lang="hr-HR" dirty="0" err="1" smtClean="0"/>
              <a:t>Tutorijali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Programiranje</a:t>
            </a:r>
          </a:p>
          <a:p>
            <a:r>
              <a:rPr lang="hr-HR" dirty="0" smtClean="0"/>
              <a:t>FOI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ozadina2"/>
          <p:cNvPicPr>
            <a:picLocks noChangeAspect="1" noChangeArrowheads="1"/>
          </p:cNvPicPr>
          <p:nvPr/>
        </p:nvPicPr>
        <p:blipFill>
          <a:blip r:embed="rId2">
            <a:lum bright="40000" contrast="-58000"/>
          </a:blip>
          <a:srcRect/>
          <a:stretch>
            <a:fillRect/>
          </a:stretch>
        </p:blipFill>
        <p:spPr bwMode="auto">
          <a:xfrm>
            <a:off x="0" y="460375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Pozadina2"/>
          <p:cNvPicPr>
            <a:picLocks noChangeAspect="1" noChangeArrowheads="1"/>
          </p:cNvPicPr>
          <p:nvPr/>
        </p:nvPicPr>
        <p:blipFill>
          <a:blip r:embed="rId3">
            <a:lum bright="40000" contrast="-58000"/>
          </a:blip>
          <a:srcRect/>
          <a:stretch>
            <a:fillRect/>
          </a:stretch>
        </p:blipFill>
        <p:spPr bwMode="auto">
          <a:xfrm>
            <a:off x="0" y="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hr-HR" dirty="0"/>
              <a:t>5</a:t>
            </a:r>
            <a:r>
              <a:rPr lang="hr-HR" dirty="0" smtClean="0"/>
              <a:t>. zadatak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14974"/>
          </a:xfrm>
        </p:spPr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 startAt="5"/>
            </a:pPr>
            <a:r>
              <a:rPr lang="hr-HR" sz="2400" b="1" dirty="0"/>
              <a:t>Polja, tipovi polja, pretraživanje polja, sortiranje polja</a:t>
            </a:r>
            <a:endParaRPr lang="hr-HR" sz="2400" dirty="0"/>
          </a:p>
          <a:p>
            <a:pPr marL="971550" lvl="1" indent="-514350">
              <a:buFont typeface="+mj-lt"/>
              <a:buAutoNum type="alphaLcParenR"/>
            </a:pPr>
            <a:r>
              <a:rPr lang="hr-HR" sz="2400" dirty="0" smtClean="0"/>
              <a:t>Korisnik </a:t>
            </a:r>
            <a:r>
              <a:rPr lang="hr-HR" sz="2400" dirty="0"/>
              <a:t>unosi 10 cijelih brojeva koji se pohranjuju u polje. Polje je nakon toga potrebno sortirati uzlazno i sadržaj polja ispisati u </a:t>
            </a:r>
            <a:r>
              <a:rPr lang="hr-HR" sz="2400" dirty="0" err="1"/>
              <a:t>ListBox</a:t>
            </a:r>
            <a:r>
              <a:rPr lang="hr-HR" sz="2400" dirty="0"/>
              <a:t> kontrolu.</a:t>
            </a:r>
          </a:p>
          <a:p>
            <a:pPr marL="971550" lvl="1" indent="-514350">
              <a:buNone/>
            </a:pPr>
            <a:r>
              <a:rPr lang="hr-HR" sz="2400" b="1" dirty="0" smtClean="0"/>
              <a:t>	Dodatak</a:t>
            </a:r>
            <a:r>
              <a:rPr lang="hr-HR" sz="2400" dirty="0"/>
              <a:t>: Sortiranje implementirajte bilo kojom metodom sortiranja koju ste naučili na ovom kolegiju.</a:t>
            </a:r>
          </a:p>
          <a:p>
            <a:pPr marL="971550" lvl="1" indent="-514350">
              <a:buFont typeface="+mj-lt"/>
              <a:buAutoNum type="alphaLcParenR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14400" lvl="1" indent="-457200">
              <a:buFont typeface="+mj-lt"/>
              <a:buAutoNum type="alphaLcParenR" startAt="3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 smtClean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ozadina2"/>
          <p:cNvPicPr>
            <a:picLocks noChangeAspect="1" noChangeArrowheads="1"/>
          </p:cNvPicPr>
          <p:nvPr/>
        </p:nvPicPr>
        <p:blipFill>
          <a:blip r:embed="rId2">
            <a:lum bright="40000" contrast="-58000"/>
          </a:blip>
          <a:srcRect/>
          <a:stretch>
            <a:fillRect/>
          </a:stretch>
        </p:blipFill>
        <p:spPr bwMode="auto">
          <a:xfrm>
            <a:off x="0" y="460375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Pozadina2"/>
          <p:cNvPicPr>
            <a:picLocks noChangeAspect="1" noChangeArrowheads="1"/>
          </p:cNvPicPr>
          <p:nvPr/>
        </p:nvPicPr>
        <p:blipFill>
          <a:blip r:embed="rId3">
            <a:lum bright="40000" contrast="-58000"/>
          </a:blip>
          <a:srcRect/>
          <a:stretch>
            <a:fillRect/>
          </a:stretch>
        </p:blipFill>
        <p:spPr bwMode="auto">
          <a:xfrm>
            <a:off x="0" y="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hr-HR" dirty="0"/>
              <a:t>5</a:t>
            </a:r>
            <a:r>
              <a:rPr lang="hr-HR" dirty="0" smtClean="0"/>
              <a:t>. zadatak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115328" cy="5214974"/>
          </a:xfrm>
        </p:spPr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 startAt="5"/>
            </a:pPr>
            <a:r>
              <a:rPr lang="hr-HR" sz="2400" b="1" dirty="0"/>
              <a:t>Polja, tipovi polja, pretraživanje polja, sortiranje polja</a:t>
            </a: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r>
              <a:rPr lang="hr-HR" sz="2400" dirty="0" smtClean="0"/>
              <a:t>Nakon </a:t>
            </a:r>
            <a:r>
              <a:rPr lang="hr-HR" sz="2400" dirty="0"/>
              <a:t>toga je klikom na zasebni gumb potrebno taj sortirani niz prenijeti u polje te ga ispisati preko postojećeg sadržaja </a:t>
            </a:r>
            <a:r>
              <a:rPr lang="hr-HR" sz="2400" dirty="0" err="1"/>
              <a:t>ListBox</a:t>
            </a:r>
            <a:r>
              <a:rPr lang="hr-HR" sz="2400" dirty="0"/>
              <a:t> kontrole u obrnutom redoslijedu</a:t>
            </a:r>
            <a:r>
              <a:rPr lang="hr-HR" sz="2400" dirty="0" smtClean="0"/>
              <a:t>.</a:t>
            </a:r>
          </a:p>
          <a:p>
            <a:pPr marL="971550" lvl="1" indent="-514350">
              <a:buNone/>
            </a:pPr>
            <a:r>
              <a:rPr lang="hr-HR" sz="2400" b="1" dirty="0" smtClean="0"/>
              <a:t>	Dodatak</a:t>
            </a:r>
            <a:r>
              <a:rPr lang="hr-HR" sz="2400" dirty="0"/>
              <a:t>: </a:t>
            </a:r>
            <a:r>
              <a:rPr lang="hr-HR" sz="2400" dirty="0" smtClean="0"/>
              <a:t>Kada prenesete niz brojeva u polje, sortirajte to polje u obrnutom redoslijedu i tada ga ispišite od početka do kraja.</a:t>
            </a: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14400" lvl="1" indent="-457200">
              <a:buFont typeface="+mj-lt"/>
              <a:buAutoNum type="alphaLcParenR" startAt="3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 smtClean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ozadina2"/>
          <p:cNvPicPr>
            <a:picLocks noChangeAspect="1" noChangeArrowheads="1"/>
          </p:cNvPicPr>
          <p:nvPr/>
        </p:nvPicPr>
        <p:blipFill>
          <a:blip r:embed="rId2">
            <a:lum bright="40000" contrast="-58000"/>
          </a:blip>
          <a:srcRect/>
          <a:stretch>
            <a:fillRect/>
          </a:stretch>
        </p:blipFill>
        <p:spPr bwMode="auto">
          <a:xfrm>
            <a:off x="0" y="460375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Pozadina2"/>
          <p:cNvPicPr>
            <a:picLocks noChangeAspect="1" noChangeArrowheads="1"/>
          </p:cNvPicPr>
          <p:nvPr/>
        </p:nvPicPr>
        <p:blipFill>
          <a:blip r:embed="rId3">
            <a:lum bright="40000" contrast="-58000"/>
          </a:blip>
          <a:srcRect/>
          <a:stretch>
            <a:fillRect/>
          </a:stretch>
        </p:blipFill>
        <p:spPr bwMode="auto">
          <a:xfrm>
            <a:off x="0" y="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hr-HR" dirty="0"/>
              <a:t>5</a:t>
            </a:r>
            <a:r>
              <a:rPr lang="hr-HR" dirty="0" smtClean="0"/>
              <a:t>. zadatak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115328" cy="5214974"/>
          </a:xfrm>
        </p:spPr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 startAt="5"/>
            </a:pPr>
            <a:r>
              <a:rPr lang="hr-HR" sz="2400" b="1" dirty="0"/>
              <a:t>Polja, tipovi polja, pretraživanje polja, sortiranje polja</a:t>
            </a:r>
            <a:endParaRPr lang="hr-HR" sz="2400" dirty="0"/>
          </a:p>
          <a:p>
            <a:pPr marL="971550" lvl="1" indent="-514350">
              <a:buFont typeface="+mj-lt"/>
              <a:buAutoNum type="alphaLcParenR" startAt="3"/>
            </a:pPr>
            <a:r>
              <a:rPr lang="hr-HR" sz="2400" dirty="0" smtClean="0"/>
              <a:t>Nakon </a:t>
            </a:r>
            <a:r>
              <a:rPr lang="hr-HR" sz="2400" dirty="0"/>
              <a:t>toga je potrebno u polju pronaći sve brojeve manje od 5 i ispisati koliko takvih brojeva ima pomoću </a:t>
            </a:r>
            <a:r>
              <a:rPr lang="hr-HR" sz="2400" dirty="0" err="1"/>
              <a:t>Msgbox</a:t>
            </a:r>
            <a:r>
              <a:rPr lang="hr-HR" sz="2400" dirty="0"/>
              <a:t> funkcije.</a:t>
            </a:r>
          </a:p>
          <a:p>
            <a:pPr marL="971550" lvl="1" indent="-514350">
              <a:buNone/>
            </a:pPr>
            <a:r>
              <a:rPr lang="hr-HR" sz="2400" b="1" dirty="0" smtClean="0"/>
              <a:t>	Dodatak</a:t>
            </a:r>
            <a:r>
              <a:rPr lang="hr-HR" sz="2400" dirty="0"/>
              <a:t>: Modificirajte </a:t>
            </a:r>
            <a:r>
              <a:rPr lang="hr-HR" sz="2400" dirty="0" smtClean="0"/>
              <a:t>zadatak tako </a:t>
            </a:r>
            <a:r>
              <a:rPr lang="hr-HR" sz="2400" dirty="0"/>
              <a:t>da sami odaberete putem </a:t>
            </a:r>
            <a:r>
              <a:rPr lang="hr-HR" sz="2400" dirty="0" err="1"/>
              <a:t>InputBox</a:t>
            </a:r>
            <a:r>
              <a:rPr lang="hr-HR" sz="2400" dirty="0"/>
              <a:t> kontrole, koji je to broj, do kojeg ćete zbrajati koliko takvih brojeva ima. Primjerice, ako u </a:t>
            </a:r>
            <a:r>
              <a:rPr lang="hr-HR" sz="2400" dirty="0" err="1"/>
              <a:t>InputBox</a:t>
            </a:r>
            <a:r>
              <a:rPr lang="hr-HR" sz="2400" dirty="0"/>
              <a:t> upišete broj 7, tada ćete u </a:t>
            </a:r>
            <a:r>
              <a:rPr lang="hr-HR" sz="2400" dirty="0" err="1"/>
              <a:t>Message</a:t>
            </a:r>
            <a:r>
              <a:rPr lang="hr-HR" sz="2400" dirty="0"/>
              <a:t> </a:t>
            </a:r>
            <a:r>
              <a:rPr lang="hr-HR" sz="2400" dirty="0" err="1"/>
              <a:t>Box</a:t>
            </a:r>
            <a:r>
              <a:rPr lang="hr-HR" sz="2400" dirty="0"/>
              <a:t>-u dobiti iznos, koliko u listi ima brojeva koji su manji ili jednaki broju 7.</a:t>
            </a:r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14400" lvl="1" indent="-457200">
              <a:buFont typeface="+mj-lt"/>
              <a:buAutoNum type="alphaLcParenR" startAt="3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 smtClean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ozadina2"/>
          <p:cNvPicPr>
            <a:picLocks noChangeAspect="1" noChangeArrowheads="1"/>
          </p:cNvPicPr>
          <p:nvPr/>
        </p:nvPicPr>
        <p:blipFill>
          <a:blip r:embed="rId2">
            <a:lum bright="40000" contrast="-58000"/>
          </a:blip>
          <a:srcRect/>
          <a:stretch>
            <a:fillRect/>
          </a:stretch>
        </p:blipFill>
        <p:spPr bwMode="auto">
          <a:xfrm>
            <a:off x="0" y="460375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Pozadina2"/>
          <p:cNvPicPr>
            <a:picLocks noChangeAspect="1" noChangeArrowheads="1"/>
          </p:cNvPicPr>
          <p:nvPr/>
        </p:nvPicPr>
        <p:blipFill>
          <a:blip r:embed="rId3">
            <a:lum bright="40000" contrast="-58000"/>
          </a:blip>
          <a:srcRect/>
          <a:stretch>
            <a:fillRect/>
          </a:stretch>
        </p:blipFill>
        <p:spPr bwMode="auto">
          <a:xfrm>
            <a:off x="0" y="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hr-HR" dirty="0"/>
              <a:t>5</a:t>
            </a:r>
            <a:r>
              <a:rPr lang="hr-HR" dirty="0" smtClean="0"/>
              <a:t>. zadatak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115328" cy="5214974"/>
          </a:xfrm>
        </p:spPr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 startAt="5"/>
            </a:pPr>
            <a:r>
              <a:rPr lang="hr-HR" sz="2400" b="1" dirty="0"/>
              <a:t>Polja, tipovi polja, pretraživanje polja, sortiranje polja</a:t>
            </a:r>
            <a:endParaRPr lang="hr-HR" sz="2400" dirty="0"/>
          </a:p>
          <a:p>
            <a:pPr marL="971550" lvl="1" indent="-514350">
              <a:buNone/>
            </a:pPr>
            <a:r>
              <a:rPr lang="hr-HR" sz="2400" b="1" dirty="0" smtClean="0"/>
              <a:t>	Dodatak</a:t>
            </a:r>
            <a:r>
              <a:rPr lang="hr-HR" sz="2400" dirty="0"/>
              <a:t>: Napravite program u kojem unosite 10 slova u polje, te nakon toga u dvije </a:t>
            </a:r>
            <a:r>
              <a:rPr lang="hr-HR" sz="2400" dirty="0" smtClean="0"/>
              <a:t>zasebne </a:t>
            </a:r>
            <a:r>
              <a:rPr lang="hr-HR" sz="2400" dirty="0" err="1"/>
              <a:t>ListBox</a:t>
            </a:r>
            <a:r>
              <a:rPr lang="hr-HR" sz="2400" dirty="0"/>
              <a:t> kontrole ispišite sortirana slova, u jednoj uzlaznim redoslijedom, u drugoj silaznim redoslijedom</a:t>
            </a:r>
            <a:r>
              <a:rPr lang="hr-HR" sz="2400" dirty="0" smtClean="0"/>
              <a:t>.</a:t>
            </a:r>
          </a:p>
          <a:p>
            <a:pPr marL="971550" lvl="1" indent="-514350">
              <a:buNone/>
            </a:pPr>
            <a:r>
              <a:rPr lang="hr-HR" sz="2400" b="1" dirty="0" smtClean="0"/>
              <a:t>	Dodatak</a:t>
            </a:r>
            <a:r>
              <a:rPr lang="hr-HR" sz="2400" dirty="0"/>
              <a:t>: Proširite program tako da dodate još jedan gumb, na koji kada kliknete, dobivate broj samoglasnika u nizu. Tu vrijednost ispišite putem </a:t>
            </a:r>
            <a:r>
              <a:rPr lang="hr-HR" sz="2400" dirty="0" err="1"/>
              <a:t>MsgBox</a:t>
            </a:r>
            <a:r>
              <a:rPr lang="hr-HR" sz="2400" dirty="0"/>
              <a:t> funkcije.</a:t>
            </a:r>
          </a:p>
          <a:p>
            <a:pPr marL="971550" lvl="1" indent="-514350">
              <a:buFont typeface="+mj-lt"/>
              <a:buAutoNum type="alphaLcParenR" startAt="3"/>
            </a:pPr>
            <a:endParaRPr lang="hr-HR" sz="2400" dirty="0"/>
          </a:p>
          <a:p>
            <a:pPr marL="971550" lvl="1" indent="-514350">
              <a:buFont typeface="+mj-lt"/>
              <a:buAutoNum type="alphaLcParenR" startAt="3"/>
            </a:pPr>
            <a:endParaRPr lang="hr-HR" sz="2400" dirty="0" smtClean="0"/>
          </a:p>
          <a:p>
            <a:pPr marL="971550" lvl="1" indent="-514350">
              <a:buFont typeface="+mj-lt"/>
              <a:buAutoNum type="alphaLcParenR" startAt="3"/>
            </a:pPr>
            <a:endParaRPr lang="hr-HR" sz="2400" dirty="0" smtClean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14400" lvl="1" indent="-457200">
              <a:buFont typeface="+mj-lt"/>
              <a:buAutoNum type="alphaLcParenR" startAt="3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 smtClean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ozadina2"/>
          <p:cNvPicPr>
            <a:picLocks noChangeAspect="1" noChangeArrowheads="1"/>
          </p:cNvPicPr>
          <p:nvPr/>
        </p:nvPicPr>
        <p:blipFill>
          <a:blip r:embed="rId2">
            <a:lum bright="40000" contrast="-58000"/>
          </a:blip>
          <a:srcRect/>
          <a:stretch>
            <a:fillRect/>
          </a:stretch>
        </p:blipFill>
        <p:spPr bwMode="auto">
          <a:xfrm>
            <a:off x="0" y="460375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Pozadina2"/>
          <p:cNvPicPr>
            <a:picLocks noChangeAspect="1" noChangeArrowheads="1"/>
          </p:cNvPicPr>
          <p:nvPr/>
        </p:nvPicPr>
        <p:blipFill>
          <a:blip r:embed="rId3">
            <a:lum bright="40000" contrast="-58000"/>
          </a:blip>
          <a:srcRect/>
          <a:stretch>
            <a:fillRect/>
          </a:stretch>
        </p:blipFill>
        <p:spPr bwMode="auto">
          <a:xfrm>
            <a:off x="0" y="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hr-HR" dirty="0" smtClean="0"/>
              <a:t>6. zadatak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115328" cy="5214974"/>
          </a:xfrm>
        </p:spPr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 startAt="6"/>
            </a:pPr>
            <a:r>
              <a:rPr lang="hr-HR" sz="2400" b="1" dirty="0"/>
              <a:t>Funkcije i </a:t>
            </a:r>
            <a:r>
              <a:rPr lang="hr-HR" sz="2400" b="1" dirty="0" smtClean="0"/>
              <a:t>potprogrami</a:t>
            </a:r>
            <a:endParaRPr lang="hr-HR" sz="2400" dirty="0"/>
          </a:p>
          <a:p>
            <a:pPr marL="971550" lvl="1" indent="-514350">
              <a:buFont typeface="+mj-lt"/>
              <a:buAutoNum type="alphaLcParenR"/>
            </a:pPr>
            <a:r>
              <a:rPr lang="hr-HR" sz="2400" dirty="0" smtClean="0"/>
              <a:t>Potrebno </a:t>
            </a:r>
            <a:r>
              <a:rPr lang="hr-HR" sz="2400" dirty="0"/>
              <a:t>je izradi 4 funkcije koje primaju 2 ulazna argumenta. Svaka funkcija obavlja jednu od 4 osnovne računske operacije: zbrajanje, oduzimanje, množenje i dijeljenje. Korisnik unosi dva broja te odabire računsku operaciju a program mu ispisuje rezultat na ekran. Ispis rezultata je potrebno realizirati pomoću potprograma koja prima 1 ulazni argument, vrijednost rezultata</a:t>
            </a:r>
            <a:r>
              <a:rPr lang="hr-HR" sz="2400" dirty="0" smtClean="0"/>
              <a:t>.</a:t>
            </a:r>
          </a:p>
          <a:p>
            <a:pPr marL="971550" lvl="1" indent="-514350">
              <a:buNone/>
            </a:pPr>
            <a:r>
              <a:rPr lang="hr-HR" sz="2400" b="1" dirty="0" smtClean="0"/>
              <a:t>	Dodatak</a:t>
            </a:r>
            <a:r>
              <a:rPr lang="hr-HR" sz="2400" dirty="0"/>
              <a:t>: Varijable za unos brojeva i računanje rezultata su deklarirane na razini potprograma. Deklarirajte ih na razini forme </a:t>
            </a:r>
            <a:r>
              <a:rPr lang="hr-HR" sz="2400" dirty="0" err="1"/>
              <a:t>tj</a:t>
            </a:r>
            <a:r>
              <a:rPr lang="hr-HR" sz="2400" dirty="0"/>
              <a:t>. klase.</a:t>
            </a:r>
          </a:p>
          <a:p>
            <a:pPr marL="971550" lvl="1" indent="-514350">
              <a:buFont typeface="+mj-lt"/>
              <a:buAutoNum type="alphaLcParenR"/>
            </a:pPr>
            <a:endParaRPr lang="hr-HR" sz="2400" dirty="0"/>
          </a:p>
          <a:p>
            <a:pPr marL="971550" lvl="1" indent="-514350">
              <a:buFont typeface="+mj-lt"/>
              <a:buAutoNum type="alphaLcParenR" startAt="3"/>
            </a:pPr>
            <a:endParaRPr lang="hr-HR" sz="2400" dirty="0" smtClean="0"/>
          </a:p>
          <a:p>
            <a:pPr marL="971550" lvl="1" indent="-514350">
              <a:buFont typeface="+mj-lt"/>
              <a:buAutoNum type="alphaLcParenR" startAt="3"/>
            </a:pPr>
            <a:endParaRPr lang="hr-HR" sz="2400" dirty="0" smtClean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14400" lvl="1" indent="-457200">
              <a:buFont typeface="+mj-lt"/>
              <a:buAutoNum type="alphaLcParenR" startAt="3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 smtClean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ozadina2"/>
          <p:cNvPicPr>
            <a:picLocks noChangeAspect="1" noChangeArrowheads="1"/>
          </p:cNvPicPr>
          <p:nvPr/>
        </p:nvPicPr>
        <p:blipFill>
          <a:blip r:embed="rId2">
            <a:lum bright="40000" contrast="-58000"/>
          </a:blip>
          <a:srcRect/>
          <a:stretch>
            <a:fillRect/>
          </a:stretch>
        </p:blipFill>
        <p:spPr bwMode="auto">
          <a:xfrm>
            <a:off x="0" y="460375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Pozadina2"/>
          <p:cNvPicPr>
            <a:picLocks noChangeAspect="1" noChangeArrowheads="1"/>
          </p:cNvPicPr>
          <p:nvPr/>
        </p:nvPicPr>
        <p:blipFill>
          <a:blip r:embed="rId3">
            <a:lum bright="40000" contrast="-58000"/>
          </a:blip>
          <a:srcRect/>
          <a:stretch>
            <a:fillRect/>
          </a:stretch>
        </p:blipFill>
        <p:spPr bwMode="auto">
          <a:xfrm>
            <a:off x="0" y="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hr-HR" dirty="0" smtClean="0"/>
              <a:t>6. zadatak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115328" cy="5214974"/>
          </a:xfrm>
        </p:spPr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 startAt="6"/>
            </a:pPr>
            <a:r>
              <a:rPr lang="hr-HR" sz="2400" b="1" dirty="0"/>
              <a:t>Funkcije i </a:t>
            </a:r>
            <a:r>
              <a:rPr lang="hr-HR" sz="2400" b="1" dirty="0" smtClean="0"/>
              <a:t>potprogrami</a:t>
            </a:r>
            <a:endParaRPr lang="hr-HR" sz="2400" dirty="0"/>
          </a:p>
          <a:p>
            <a:pPr marL="971550" lvl="1" indent="-514350">
              <a:buNone/>
            </a:pPr>
            <a:r>
              <a:rPr lang="hr-HR" sz="2400" b="1" dirty="0" smtClean="0"/>
              <a:t>	Dodatak</a:t>
            </a:r>
            <a:r>
              <a:rPr lang="hr-HR" sz="2400" dirty="0"/>
              <a:t>: Napišite program koji računa opseg i površinu kvadrata. Zadatak realizirajte korištenjem funkcija. Napravite funkciju za računanje površine i funkciju za računanje opsega. Funkcijama proslijedite dva parametra, veličinu stranice a i veličinu stranice b. Ispis rezultata realizirajte kreiranjem novog potprograma. Neka se rezultat proslijedi tom potprogramu i neka se ispiše pomoću </a:t>
            </a:r>
            <a:r>
              <a:rPr lang="hr-HR" sz="2400" dirty="0" err="1"/>
              <a:t>MsgBox</a:t>
            </a:r>
            <a:r>
              <a:rPr lang="hr-HR" sz="2400" dirty="0"/>
              <a:t> funkcije.</a:t>
            </a:r>
          </a:p>
          <a:p>
            <a:pPr marL="971550" lvl="1" indent="-514350">
              <a:buNone/>
            </a:pPr>
            <a:endParaRPr lang="hr-HR" sz="2400" dirty="0"/>
          </a:p>
          <a:p>
            <a:pPr marL="971550" lvl="1" indent="-514350">
              <a:buFont typeface="+mj-lt"/>
              <a:buAutoNum type="alphaLcParenR"/>
            </a:pPr>
            <a:endParaRPr lang="hr-HR" sz="2400" dirty="0"/>
          </a:p>
          <a:p>
            <a:pPr marL="971550" lvl="1" indent="-514350">
              <a:buFont typeface="+mj-lt"/>
              <a:buAutoNum type="alphaLcParenR" startAt="3"/>
            </a:pPr>
            <a:endParaRPr lang="hr-HR" sz="2400" dirty="0" smtClean="0"/>
          </a:p>
          <a:p>
            <a:pPr marL="971550" lvl="1" indent="-514350">
              <a:buFont typeface="+mj-lt"/>
              <a:buAutoNum type="alphaLcParenR" startAt="3"/>
            </a:pPr>
            <a:endParaRPr lang="hr-HR" sz="2400" dirty="0" smtClean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14400" lvl="1" indent="-457200">
              <a:buFont typeface="+mj-lt"/>
              <a:buAutoNum type="alphaLcParenR" startAt="3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 smtClean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ozadina2"/>
          <p:cNvPicPr>
            <a:picLocks noChangeAspect="1" noChangeArrowheads="1"/>
          </p:cNvPicPr>
          <p:nvPr/>
        </p:nvPicPr>
        <p:blipFill>
          <a:blip r:embed="rId2">
            <a:lum bright="40000" contrast="-58000"/>
          </a:blip>
          <a:srcRect/>
          <a:stretch>
            <a:fillRect/>
          </a:stretch>
        </p:blipFill>
        <p:spPr bwMode="auto">
          <a:xfrm>
            <a:off x="0" y="460375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Pozadina2"/>
          <p:cNvPicPr>
            <a:picLocks noChangeAspect="1" noChangeArrowheads="1"/>
          </p:cNvPicPr>
          <p:nvPr/>
        </p:nvPicPr>
        <p:blipFill>
          <a:blip r:embed="rId3">
            <a:lum bright="40000" contrast="-58000"/>
          </a:blip>
          <a:srcRect/>
          <a:stretch>
            <a:fillRect/>
          </a:stretch>
        </p:blipFill>
        <p:spPr bwMode="auto">
          <a:xfrm>
            <a:off x="0" y="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hr-HR" dirty="0" smtClean="0"/>
              <a:t>1. zadatak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14974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hr-HR" sz="2400" b="1" dirty="0"/>
              <a:t>Uvod u razvojnu okolinu </a:t>
            </a:r>
            <a:r>
              <a:rPr lang="hr-HR" sz="2400" b="1" dirty="0" err="1"/>
              <a:t>Visual</a:t>
            </a:r>
            <a:r>
              <a:rPr lang="hr-HR" sz="2400" b="1" dirty="0"/>
              <a:t> </a:t>
            </a:r>
            <a:r>
              <a:rPr lang="hr-HR" sz="2400" b="1" dirty="0" err="1"/>
              <a:t>Basic</a:t>
            </a:r>
            <a:r>
              <a:rPr lang="hr-HR" sz="2400" b="1" dirty="0"/>
              <a:t>-a, varijable, tipovi podataka, aritmetički operatori, </a:t>
            </a:r>
            <a:r>
              <a:rPr lang="hr-HR" sz="2400" b="1" dirty="0" err="1"/>
              <a:t>TextBox</a:t>
            </a:r>
            <a:r>
              <a:rPr lang="hr-HR" sz="2400" b="1" dirty="0"/>
              <a:t>, </a:t>
            </a:r>
            <a:r>
              <a:rPr lang="hr-HR" sz="2400" b="1" dirty="0" err="1"/>
              <a:t>Label</a:t>
            </a:r>
            <a:r>
              <a:rPr lang="hr-HR" sz="2400" b="1" dirty="0"/>
              <a:t>, </a:t>
            </a:r>
            <a:r>
              <a:rPr lang="hr-HR" sz="2400" b="1" dirty="0" err="1"/>
              <a:t>Button</a:t>
            </a:r>
            <a:r>
              <a:rPr lang="hr-HR" sz="2400" b="1" dirty="0"/>
              <a:t>, </a:t>
            </a:r>
            <a:r>
              <a:rPr lang="hr-HR" sz="2400" b="1" dirty="0" err="1"/>
              <a:t>InputBox</a:t>
            </a:r>
            <a:r>
              <a:rPr lang="hr-HR" sz="2400" b="1" dirty="0"/>
              <a:t>, </a:t>
            </a:r>
            <a:r>
              <a:rPr lang="hr-HR" sz="2400" b="1" dirty="0" err="1" smtClean="0"/>
              <a:t>MsgBox</a:t>
            </a:r>
            <a:endParaRPr lang="hr-HR" sz="2400" b="1" dirty="0"/>
          </a:p>
          <a:p>
            <a:pPr marL="971550" lvl="1" indent="-514350">
              <a:buFont typeface="+mj-lt"/>
              <a:buAutoNum type="alphaLcParenR"/>
            </a:pPr>
            <a:r>
              <a:rPr lang="hr-HR" sz="2400" dirty="0" smtClean="0"/>
              <a:t>Napravite program koji omogućava odabir jedne od 4 računske operacije nad 2 cijela ili decimalna broja. Odabir računske operacije se vrši na način da korisnik klikne na pojedini gumb koji aktivira odgovarajuću računsku operaciju nad 2 broja koja se unose putem </a:t>
            </a:r>
            <a:r>
              <a:rPr lang="hr-HR" sz="2400" dirty="0" err="1" smtClean="0"/>
              <a:t>TextBox</a:t>
            </a:r>
            <a:r>
              <a:rPr lang="hr-HR" sz="2400" dirty="0" smtClean="0"/>
              <a:t> kontrola koje su označene naljepnicom (</a:t>
            </a:r>
            <a:r>
              <a:rPr lang="hr-HR" sz="2400" dirty="0" err="1" smtClean="0"/>
              <a:t>Label</a:t>
            </a:r>
            <a:r>
              <a:rPr lang="hr-HR" sz="2400" dirty="0" smtClean="0"/>
              <a:t>).</a:t>
            </a:r>
            <a:endParaRPr lang="hr-HR" sz="2400" dirty="0"/>
          </a:p>
          <a:p>
            <a:pPr marL="971550" lvl="1" indent="-514350">
              <a:buNone/>
            </a:pPr>
            <a:r>
              <a:rPr lang="hr-HR" sz="2400" b="1" dirty="0" smtClean="0"/>
              <a:t>	Dodatak</a:t>
            </a:r>
            <a:r>
              <a:rPr lang="hr-HR" sz="2400" dirty="0"/>
              <a:t>: D</a:t>
            </a:r>
            <a:r>
              <a:rPr lang="hr-HR" sz="2400" dirty="0" smtClean="0"/>
              <a:t>odajte </a:t>
            </a:r>
            <a:r>
              <a:rPr lang="hr-HR" sz="2400" dirty="0"/>
              <a:t>još jedan broj, tako da umjesto zbrajanja dva broja, zbrojite tri broja, umjesto razlike prvog i drugog broja, oduzmete drugi i treći broj od prvog </a:t>
            </a:r>
            <a:r>
              <a:rPr lang="hr-HR" sz="2400" dirty="0" err="1"/>
              <a:t>itd</a:t>
            </a:r>
            <a:r>
              <a:rPr lang="hr-HR" sz="24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ozadina2"/>
          <p:cNvPicPr>
            <a:picLocks noChangeAspect="1" noChangeArrowheads="1"/>
          </p:cNvPicPr>
          <p:nvPr/>
        </p:nvPicPr>
        <p:blipFill>
          <a:blip r:embed="rId2">
            <a:lum bright="40000" contrast="-58000"/>
          </a:blip>
          <a:srcRect/>
          <a:stretch>
            <a:fillRect/>
          </a:stretch>
        </p:blipFill>
        <p:spPr bwMode="auto">
          <a:xfrm>
            <a:off x="0" y="460375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Pozadina2"/>
          <p:cNvPicPr>
            <a:picLocks noChangeAspect="1" noChangeArrowheads="1"/>
          </p:cNvPicPr>
          <p:nvPr/>
        </p:nvPicPr>
        <p:blipFill>
          <a:blip r:embed="rId3">
            <a:lum bright="40000" contrast="-58000"/>
          </a:blip>
          <a:srcRect/>
          <a:stretch>
            <a:fillRect/>
          </a:stretch>
        </p:blipFill>
        <p:spPr bwMode="auto">
          <a:xfrm>
            <a:off x="0" y="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hr-HR" dirty="0" smtClean="0"/>
              <a:t>1. zadatak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14974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hr-HR" sz="2400" b="1" dirty="0"/>
              <a:t>Uvod u razvojnu okolinu </a:t>
            </a:r>
            <a:r>
              <a:rPr lang="hr-HR" sz="2400" b="1" dirty="0" err="1"/>
              <a:t>Visual</a:t>
            </a:r>
            <a:r>
              <a:rPr lang="hr-HR" sz="2400" b="1" dirty="0"/>
              <a:t> </a:t>
            </a:r>
            <a:r>
              <a:rPr lang="hr-HR" sz="2400" b="1" dirty="0" err="1"/>
              <a:t>Basic</a:t>
            </a:r>
            <a:r>
              <a:rPr lang="hr-HR" sz="2400" b="1" dirty="0"/>
              <a:t>-a, varijable, tipovi podataka, aritmetički operatori, </a:t>
            </a:r>
            <a:r>
              <a:rPr lang="hr-HR" sz="2400" b="1" dirty="0" err="1"/>
              <a:t>TextBox</a:t>
            </a:r>
            <a:r>
              <a:rPr lang="hr-HR" sz="2400" b="1" dirty="0"/>
              <a:t>, </a:t>
            </a:r>
            <a:r>
              <a:rPr lang="hr-HR" sz="2400" b="1" dirty="0" err="1"/>
              <a:t>Label</a:t>
            </a:r>
            <a:r>
              <a:rPr lang="hr-HR" sz="2400" b="1" dirty="0"/>
              <a:t>, </a:t>
            </a:r>
            <a:r>
              <a:rPr lang="hr-HR" sz="2400" b="1" dirty="0" err="1"/>
              <a:t>Button</a:t>
            </a:r>
            <a:r>
              <a:rPr lang="hr-HR" sz="2400" b="1" dirty="0"/>
              <a:t>, </a:t>
            </a:r>
            <a:r>
              <a:rPr lang="hr-HR" sz="2400" b="1" dirty="0" err="1"/>
              <a:t>InputBox</a:t>
            </a:r>
            <a:r>
              <a:rPr lang="hr-HR" sz="2400" b="1" dirty="0"/>
              <a:t>, </a:t>
            </a:r>
            <a:r>
              <a:rPr lang="hr-HR" sz="2400" b="1" dirty="0" err="1"/>
              <a:t>Msgbox</a:t>
            </a:r>
            <a:endParaRPr lang="hr-HR" sz="2400" b="1" dirty="0"/>
          </a:p>
          <a:p>
            <a:pPr marL="971550" lvl="1" indent="-514350">
              <a:buFont typeface="+mj-lt"/>
              <a:buAutoNum type="alphaLcParenR" startAt="2"/>
            </a:pPr>
            <a:r>
              <a:rPr lang="hr-HR" sz="2400" dirty="0" smtClean="0"/>
              <a:t>U </a:t>
            </a:r>
            <a:r>
              <a:rPr lang="hr-HR" sz="2400" dirty="0"/>
              <a:t>programu je također potrebno realizirati unos jednog slova putem </a:t>
            </a:r>
            <a:r>
              <a:rPr lang="hr-HR" sz="2400" dirty="0" err="1"/>
              <a:t>InputBox</a:t>
            </a:r>
            <a:r>
              <a:rPr lang="hr-HR" sz="2400" dirty="0"/>
              <a:t> funkcije te ispisati isto slovo korisniku putem </a:t>
            </a:r>
            <a:r>
              <a:rPr lang="hr-HR" sz="2400" dirty="0" err="1"/>
              <a:t>MsgBox</a:t>
            </a:r>
            <a:r>
              <a:rPr lang="hr-HR" sz="2400" dirty="0"/>
              <a:t> funkcije. Ova aktivnost se aktivira klikom na zasebni gumb</a:t>
            </a:r>
            <a:r>
              <a:rPr lang="hr-HR" sz="2400" dirty="0" smtClean="0"/>
              <a:t>.</a:t>
            </a:r>
          </a:p>
          <a:p>
            <a:pPr marL="971550" lvl="1" indent="-514350">
              <a:buNone/>
            </a:pPr>
            <a:r>
              <a:rPr lang="hr-HR" sz="2400" b="1" dirty="0" smtClean="0"/>
              <a:t>	Dodatak</a:t>
            </a:r>
            <a:r>
              <a:rPr lang="hr-HR" sz="2400" dirty="0"/>
              <a:t>: Modificirajte </a:t>
            </a:r>
            <a:r>
              <a:rPr lang="hr-HR" sz="2400" dirty="0" smtClean="0"/>
              <a:t>program tako </a:t>
            </a:r>
            <a:r>
              <a:rPr lang="hr-HR" sz="2400" dirty="0"/>
              <a:t>da ako upišete više znakova, da se svi ispišu.</a:t>
            </a:r>
          </a:p>
          <a:p>
            <a:pPr marL="971550" lvl="1" indent="-514350">
              <a:buFont typeface="+mj-lt"/>
              <a:buAutoNum type="alphaLcPeriod" startAt="2"/>
            </a:pPr>
            <a:endParaRPr lang="hr-HR" sz="2400" dirty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ozadina2"/>
          <p:cNvPicPr>
            <a:picLocks noChangeAspect="1" noChangeArrowheads="1"/>
          </p:cNvPicPr>
          <p:nvPr/>
        </p:nvPicPr>
        <p:blipFill>
          <a:blip r:embed="rId2">
            <a:lum bright="40000" contrast="-58000"/>
          </a:blip>
          <a:srcRect/>
          <a:stretch>
            <a:fillRect/>
          </a:stretch>
        </p:blipFill>
        <p:spPr bwMode="auto">
          <a:xfrm>
            <a:off x="0" y="460375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Pozadina2"/>
          <p:cNvPicPr>
            <a:picLocks noChangeAspect="1" noChangeArrowheads="1"/>
          </p:cNvPicPr>
          <p:nvPr/>
        </p:nvPicPr>
        <p:blipFill>
          <a:blip r:embed="rId3">
            <a:lum bright="40000" contrast="-58000"/>
          </a:blip>
          <a:srcRect/>
          <a:stretch>
            <a:fillRect/>
          </a:stretch>
        </p:blipFill>
        <p:spPr bwMode="auto">
          <a:xfrm>
            <a:off x="0" y="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hr-HR" dirty="0" smtClean="0"/>
              <a:t>2. zadatak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14974"/>
          </a:xfrm>
        </p:spPr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 startAt="2"/>
            </a:pPr>
            <a:r>
              <a:rPr lang="hr-HR" sz="2400" b="1" dirty="0"/>
              <a:t>Selekcija tipa IF, selekcija tipa SELECT CASE, logički operatori, </a:t>
            </a:r>
            <a:r>
              <a:rPr lang="hr-HR" sz="2400" b="1" dirty="0" err="1"/>
              <a:t>operatori</a:t>
            </a:r>
            <a:r>
              <a:rPr lang="hr-HR" sz="2400" b="1" dirty="0"/>
              <a:t> uspoređivanja</a:t>
            </a:r>
            <a:endParaRPr lang="hr-HR" sz="2400" dirty="0"/>
          </a:p>
          <a:p>
            <a:pPr marL="971550" lvl="1" indent="-514350">
              <a:buFont typeface="+mj-lt"/>
              <a:buAutoNum type="alphaLcParenR"/>
            </a:pPr>
            <a:r>
              <a:rPr lang="hr-HR" sz="2400" dirty="0" smtClean="0"/>
              <a:t>Potrebno </a:t>
            </a:r>
            <a:r>
              <a:rPr lang="hr-HR" sz="2400" dirty="0"/>
              <a:t>je pomoću </a:t>
            </a:r>
            <a:r>
              <a:rPr lang="hr-HR" sz="2400" dirty="0" err="1"/>
              <a:t>InputBox</a:t>
            </a:r>
            <a:r>
              <a:rPr lang="hr-HR" sz="2400" dirty="0"/>
              <a:t> funkcije unijeti 2 broja. Nakon toga je potrebno ispitati da li je prvi broj veći od drugog i ukoliko je to istina tada se ispisuje njihov zbroj a u protivnom se od drugog broja oduzima prvi broj i rezultat ove operacije se ispisuje na ekran</a:t>
            </a:r>
            <a:r>
              <a:rPr lang="hr-HR" sz="2400" dirty="0" smtClean="0"/>
              <a:t>.</a:t>
            </a:r>
          </a:p>
          <a:p>
            <a:pPr marL="971550" lvl="1" indent="-514350">
              <a:buNone/>
            </a:pPr>
            <a:r>
              <a:rPr lang="hr-HR" sz="2400" b="1" dirty="0" smtClean="0"/>
              <a:t>	Dodatak</a:t>
            </a:r>
            <a:r>
              <a:rPr lang="hr-HR" sz="2400" b="1" dirty="0"/>
              <a:t>:</a:t>
            </a:r>
            <a:r>
              <a:rPr lang="hr-HR" sz="2400" dirty="0"/>
              <a:t> </a:t>
            </a:r>
            <a:r>
              <a:rPr lang="hr-HR" sz="2400" dirty="0" smtClean="0"/>
              <a:t>Program dopunite </a:t>
            </a:r>
            <a:r>
              <a:rPr lang="hr-HR" sz="2400" dirty="0"/>
              <a:t>tako da ako se unesu dva ista broja da se ispiše da su unesena dva ista broja te neka se ispiše njihov umnožak.</a:t>
            </a:r>
          </a:p>
          <a:p>
            <a:pPr marL="971550" lvl="1" indent="-514350">
              <a:buFont typeface="+mj-lt"/>
              <a:buAutoNum type="alphaLcParenR"/>
            </a:pPr>
            <a:endParaRPr lang="hr-HR" sz="2400" dirty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ozadina2"/>
          <p:cNvPicPr>
            <a:picLocks noChangeAspect="1" noChangeArrowheads="1"/>
          </p:cNvPicPr>
          <p:nvPr/>
        </p:nvPicPr>
        <p:blipFill>
          <a:blip r:embed="rId2">
            <a:lum bright="40000" contrast="-58000"/>
          </a:blip>
          <a:srcRect/>
          <a:stretch>
            <a:fillRect/>
          </a:stretch>
        </p:blipFill>
        <p:spPr bwMode="auto">
          <a:xfrm>
            <a:off x="0" y="460375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Pozadina2"/>
          <p:cNvPicPr>
            <a:picLocks noChangeAspect="1" noChangeArrowheads="1"/>
          </p:cNvPicPr>
          <p:nvPr/>
        </p:nvPicPr>
        <p:blipFill>
          <a:blip r:embed="rId3">
            <a:lum bright="40000" contrast="-58000"/>
          </a:blip>
          <a:srcRect/>
          <a:stretch>
            <a:fillRect/>
          </a:stretch>
        </p:blipFill>
        <p:spPr bwMode="auto">
          <a:xfrm>
            <a:off x="0" y="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hr-HR" dirty="0" smtClean="0"/>
              <a:t>2. zadatak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14974"/>
          </a:xfrm>
        </p:spPr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 startAt="2"/>
            </a:pPr>
            <a:r>
              <a:rPr lang="hr-HR" sz="2400" b="1" dirty="0"/>
              <a:t>Selekcija tipa IF, selekcija tipa SELECT CASE, logički operatori, </a:t>
            </a:r>
            <a:r>
              <a:rPr lang="hr-HR" sz="2400" b="1" dirty="0" err="1"/>
              <a:t>operatori</a:t>
            </a:r>
            <a:r>
              <a:rPr lang="hr-HR" sz="2400" b="1" dirty="0"/>
              <a:t> uspoređivanja</a:t>
            </a: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r>
              <a:rPr lang="hr-HR" sz="2400" dirty="0" smtClean="0"/>
              <a:t>Klikom </a:t>
            </a:r>
            <a:r>
              <a:rPr lang="hr-HR" sz="2400" dirty="0"/>
              <a:t>na zasebni gumb korisnik putem </a:t>
            </a:r>
            <a:r>
              <a:rPr lang="hr-HR" sz="2400" dirty="0" err="1"/>
              <a:t>InputBox</a:t>
            </a:r>
            <a:r>
              <a:rPr lang="hr-HR" sz="2400" dirty="0"/>
              <a:t> funkcije unosi 3 broja. Potrebno je utvrditi koji broj je najmanji, koji je u sredini i koji je najveći. Kada to utvrdite, ispišite ih u uzlaznom redoslijedu putem </a:t>
            </a:r>
            <a:r>
              <a:rPr lang="hr-HR" sz="2400" dirty="0" err="1"/>
              <a:t>MsgBox</a:t>
            </a:r>
            <a:r>
              <a:rPr lang="hr-HR" sz="2400" dirty="0"/>
              <a:t> funkcije</a:t>
            </a:r>
            <a:r>
              <a:rPr lang="hr-HR" sz="2400" dirty="0" smtClean="0"/>
              <a:t>.</a:t>
            </a:r>
            <a:endParaRPr lang="hr-HR" sz="2400" dirty="0"/>
          </a:p>
          <a:p>
            <a:pPr marL="971550" lvl="1" indent="-514350">
              <a:buNone/>
            </a:pPr>
            <a:r>
              <a:rPr lang="hr-HR" sz="2400" b="1" dirty="0" smtClean="0"/>
              <a:t>	Dodatak:</a:t>
            </a:r>
            <a:r>
              <a:rPr lang="hr-HR" sz="2400" dirty="0" smtClean="0"/>
              <a:t> Problem riješite </a:t>
            </a:r>
            <a:r>
              <a:rPr lang="hr-HR" sz="2400" dirty="0"/>
              <a:t>pomoću IF naredbi ali tako da ne koristite dodatne varijable (Najmanji, Srednji, </a:t>
            </a:r>
            <a:r>
              <a:rPr lang="hr-HR" sz="2400" dirty="0" err="1"/>
              <a:t>Najveci</a:t>
            </a:r>
            <a:r>
              <a:rPr lang="hr-HR" sz="2400" dirty="0"/>
              <a:t>). Ispis rezultata vršite u samoj strukturi IF naredbi.</a:t>
            </a:r>
          </a:p>
          <a:p>
            <a:pPr marL="971550" lvl="1" indent="-514350">
              <a:buFont typeface="+mj-lt"/>
              <a:buAutoNum type="alphaLcParenR" startAt="2"/>
            </a:pPr>
            <a:endParaRPr lang="hr-HR" sz="2400" dirty="0" smtClean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ozadina2"/>
          <p:cNvPicPr>
            <a:picLocks noChangeAspect="1" noChangeArrowheads="1"/>
          </p:cNvPicPr>
          <p:nvPr/>
        </p:nvPicPr>
        <p:blipFill>
          <a:blip r:embed="rId2">
            <a:lum bright="40000" contrast="-58000"/>
          </a:blip>
          <a:srcRect/>
          <a:stretch>
            <a:fillRect/>
          </a:stretch>
        </p:blipFill>
        <p:spPr bwMode="auto">
          <a:xfrm>
            <a:off x="0" y="460375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Pozadina2"/>
          <p:cNvPicPr>
            <a:picLocks noChangeAspect="1" noChangeArrowheads="1"/>
          </p:cNvPicPr>
          <p:nvPr/>
        </p:nvPicPr>
        <p:blipFill>
          <a:blip r:embed="rId3">
            <a:lum bright="40000" contrast="-58000"/>
          </a:blip>
          <a:srcRect/>
          <a:stretch>
            <a:fillRect/>
          </a:stretch>
        </p:blipFill>
        <p:spPr bwMode="auto">
          <a:xfrm>
            <a:off x="0" y="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hr-HR" dirty="0" smtClean="0"/>
              <a:t>2. zadatak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14974"/>
          </a:xfrm>
        </p:spPr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 startAt="2"/>
            </a:pPr>
            <a:r>
              <a:rPr lang="hr-HR" sz="2400" b="1" dirty="0"/>
              <a:t>Selekcija tipa IF, selekcija tipa SELECT CASE, logički operatori, </a:t>
            </a:r>
            <a:r>
              <a:rPr lang="hr-HR" sz="2400" b="1" dirty="0" err="1"/>
              <a:t>operatori</a:t>
            </a:r>
            <a:r>
              <a:rPr lang="hr-HR" sz="2400" b="1" dirty="0"/>
              <a:t> uspoređivanja</a:t>
            </a:r>
            <a:endParaRPr lang="hr-HR" sz="2400" dirty="0"/>
          </a:p>
          <a:p>
            <a:pPr marL="914400" lvl="1" indent="-457200">
              <a:buFont typeface="+mj-lt"/>
              <a:buAutoNum type="alphaLcParenR" startAt="3"/>
            </a:pPr>
            <a:r>
              <a:rPr lang="hr-HR" sz="2400" dirty="0" smtClean="0"/>
              <a:t>Klikom </a:t>
            </a:r>
            <a:r>
              <a:rPr lang="hr-HR" sz="2400" dirty="0"/>
              <a:t>na zasebni gumb korisnik putem </a:t>
            </a:r>
            <a:r>
              <a:rPr lang="hr-HR" sz="2400" dirty="0" err="1"/>
              <a:t>InputBox</a:t>
            </a:r>
            <a:r>
              <a:rPr lang="hr-HR" sz="2400" dirty="0"/>
              <a:t> funkcije unosi redni broj dana u tjednu a program mu potom ispisuje pomoću </a:t>
            </a:r>
            <a:r>
              <a:rPr lang="hr-HR" sz="2400" dirty="0" err="1"/>
              <a:t>Msgbox</a:t>
            </a:r>
            <a:r>
              <a:rPr lang="hr-HR" sz="2400" dirty="0"/>
              <a:t> funkcije ime dana u tjednu</a:t>
            </a:r>
            <a:r>
              <a:rPr lang="hr-HR" sz="2400" dirty="0" smtClean="0"/>
              <a:t>.</a:t>
            </a:r>
          </a:p>
          <a:p>
            <a:pPr marL="914400" lvl="1" indent="-457200">
              <a:buNone/>
            </a:pPr>
            <a:r>
              <a:rPr lang="hr-HR" sz="2400" b="1" dirty="0" smtClean="0"/>
              <a:t>	Dodatak:</a:t>
            </a:r>
            <a:r>
              <a:rPr lang="hr-HR" sz="2400" dirty="0" smtClean="0"/>
              <a:t> </a:t>
            </a:r>
            <a:r>
              <a:rPr lang="hr-HR" sz="2400" dirty="0"/>
              <a:t>Modificirajte </a:t>
            </a:r>
            <a:r>
              <a:rPr lang="hr-HR" sz="2400" dirty="0" smtClean="0"/>
              <a:t>zadatak </a:t>
            </a:r>
            <a:r>
              <a:rPr lang="hr-HR" sz="2400" dirty="0"/>
              <a:t>tako da dobivate rezultat za bilo koji pozitivni cijeli broj. Vi unosite broj dana, a program vam vraća vrijednosti, koliko je to tjedana, te koji je to dan u tjednu, kao i njegovo ime. Primjerice, ako unesete broj 23, to je period od 3 tjedna i još 2 dana. Neka se onda ispiše: 23. dan – broj tjedana: 3, broj dana: 2, ime dana: utorak.</a:t>
            </a:r>
          </a:p>
          <a:p>
            <a:pPr marL="914400" lvl="1" indent="-457200">
              <a:buFont typeface="+mj-lt"/>
              <a:buAutoNum type="alphaLcParenR" startAt="3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 smtClean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ozadina2"/>
          <p:cNvPicPr>
            <a:picLocks noChangeAspect="1" noChangeArrowheads="1"/>
          </p:cNvPicPr>
          <p:nvPr/>
        </p:nvPicPr>
        <p:blipFill>
          <a:blip r:embed="rId2">
            <a:lum bright="40000" contrast="-58000"/>
          </a:blip>
          <a:srcRect/>
          <a:stretch>
            <a:fillRect/>
          </a:stretch>
        </p:blipFill>
        <p:spPr bwMode="auto">
          <a:xfrm>
            <a:off x="0" y="460375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Pozadina2"/>
          <p:cNvPicPr>
            <a:picLocks noChangeAspect="1" noChangeArrowheads="1"/>
          </p:cNvPicPr>
          <p:nvPr/>
        </p:nvPicPr>
        <p:blipFill>
          <a:blip r:embed="rId3">
            <a:lum bright="40000" contrast="-58000"/>
          </a:blip>
          <a:srcRect/>
          <a:stretch>
            <a:fillRect/>
          </a:stretch>
        </p:blipFill>
        <p:spPr bwMode="auto">
          <a:xfrm>
            <a:off x="0" y="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hr-HR" dirty="0"/>
              <a:t>3</a:t>
            </a:r>
            <a:r>
              <a:rPr lang="hr-HR" dirty="0" smtClean="0"/>
              <a:t>. zadatak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14974"/>
          </a:xfrm>
        </p:spPr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 startAt="3"/>
            </a:pPr>
            <a:r>
              <a:rPr lang="hr-HR" sz="2400" b="1" dirty="0"/>
              <a:t>Iteracija tipa FOR, iteracije tipa DO WHILE, DO LOOP</a:t>
            </a:r>
            <a:endParaRPr lang="hr-HR" sz="2400" dirty="0"/>
          </a:p>
          <a:p>
            <a:pPr marL="971550" lvl="1" indent="-514350">
              <a:buFont typeface="+mj-lt"/>
              <a:buAutoNum type="alphaLcParenR"/>
            </a:pPr>
            <a:r>
              <a:rPr lang="hr-HR" sz="2400" dirty="0" smtClean="0"/>
              <a:t>Potrebno </a:t>
            </a:r>
            <a:r>
              <a:rPr lang="hr-HR" sz="2400" dirty="0"/>
              <a:t>je pomoću FOR petlje ispisati brojeve u uzlaznom redoslijedu između x1 i x2 vrijednosti koje korisnik unosi pomoću </a:t>
            </a:r>
            <a:r>
              <a:rPr lang="hr-HR" sz="2400" dirty="0" err="1" smtClean="0"/>
              <a:t>InputBox</a:t>
            </a:r>
            <a:r>
              <a:rPr lang="hr-HR" sz="2400" dirty="0" smtClean="0"/>
              <a:t> </a:t>
            </a:r>
            <a:r>
              <a:rPr lang="hr-HR" sz="2400" dirty="0" smtClean="0"/>
              <a:t>funkcije s </a:t>
            </a:r>
            <a:r>
              <a:rPr lang="hr-HR" sz="2400" dirty="0"/>
              <a:t>tim da x1 mora biti manji od x2</a:t>
            </a:r>
            <a:r>
              <a:rPr lang="hr-HR" sz="2400" dirty="0" smtClean="0"/>
              <a:t>.</a:t>
            </a:r>
          </a:p>
          <a:p>
            <a:pPr marL="971550" lvl="1" indent="-514350">
              <a:buNone/>
            </a:pPr>
            <a:r>
              <a:rPr lang="hr-HR" sz="2400" b="1" dirty="0" smtClean="0"/>
              <a:t>	Dodatak</a:t>
            </a:r>
            <a:r>
              <a:rPr lang="hr-HR" sz="2400" dirty="0"/>
              <a:t>: </a:t>
            </a:r>
            <a:r>
              <a:rPr lang="hr-HR" sz="2400" dirty="0" smtClean="0"/>
              <a:t>Zadatak modificirajte </a:t>
            </a:r>
            <a:r>
              <a:rPr lang="hr-HR" sz="2400" dirty="0"/>
              <a:t>tako da se ispisuje svaki drugi broj. Također omogućite da se brojevi ispisuju i u slučaju ako je prvi broj manji od drugog, no tada se brojevi trebaju ispisivati u silaznom redoslijedu. </a:t>
            </a:r>
            <a:r>
              <a:rPr lang="hr-HR" sz="2400" dirty="0" smtClean="0"/>
              <a:t>U tom slučaju neka se ispisuje svaki treći broj.</a:t>
            </a:r>
            <a:endParaRPr lang="hr-HR" sz="2400" dirty="0"/>
          </a:p>
          <a:p>
            <a:pPr marL="971550" lvl="1" indent="-514350">
              <a:buFont typeface="+mj-lt"/>
              <a:buAutoNum type="alphaLcParenR"/>
            </a:pPr>
            <a:endParaRPr lang="hr-HR" sz="2400" dirty="0"/>
          </a:p>
          <a:p>
            <a:pPr marL="914400" lvl="1" indent="-457200">
              <a:buFont typeface="+mj-lt"/>
              <a:buAutoNum type="alphaLcParenR" startAt="3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 smtClean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ozadina2"/>
          <p:cNvPicPr>
            <a:picLocks noChangeAspect="1" noChangeArrowheads="1"/>
          </p:cNvPicPr>
          <p:nvPr/>
        </p:nvPicPr>
        <p:blipFill>
          <a:blip r:embed="rId2">
            <a:lum bright="40000" contrast="-58000"/>
          </a:blip>
          <a:srcRect/>
          <a:stretch>
            <a:fillRect/>
          </a:stretch>
        </p:blipFill>
        <p:spPr bwMode="auto">
          <a:xfrm>
            <a:off x="0" y="460375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Pozadina2"/>
          <p:cNvPicPr>
            <a:picLocks noChangeAspect="1" noChangeArrowheads="1"/>
          </p:cNvPicPr>
          <p:nvPr/>
        </p:nvPicPr>
        <p:blipFill>
          <a:blip r:embed="rId3">
            <a:lum bright="40000" contrast="-58000"/>
          </a:blip>
          <a:srcRect/>
          <a:stretch>
            <a:fillRect/>
          </a:stretch>
        </p:blipFill>
        <p:spPr bwMode="auto">
          <a:xfrm>
            <a:off x="0" y="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hr-HR" dirty="0"/>
              <a:t>3</a:t>
            </a:r>
            <a:r>
              <a:rPr lang="hr-HR" dirty="0" smtClean="0"/>
              <a:t>. zadatak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14974"/>
          </a:xfrm>
        </p:spPr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 startAt="3"/>
            </a:pPr>
            <a:r>
              <a:rPr lang="hr-HR" sz="2400" b="1" dirty="0"/>
              <a:t>Iteracija tipa FOR, iteracije tipa DO WHILE, DO LOOP</a:t>
            </a: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r>
              <a:rPr lang="hr-HR" sz="2400" dirty="0" smtClean="0"/>
              <a:t>Sami </a:t>
            </a:r>
            <a:r>
              <a:rPr lang="hr-HR" sz="2400" dirty="0"/>
              <a:t>odaberite petlju s kojom smatrate da bi bilo prikladno riješiti sljedeći zadatak: tražite od korisnika unos slova putem </a:t>
            </a:r>
            <a:r>
              <a:rPr lang="hr-HR" sz="2400" dirty="0" err="1"/>
              <a:t>InputBox</a:t>
            </a:r>
            <a:r>
              <a:rPr lang="hr-HR" sz="2400" dirty="0"/>
              <a:t> funkcije sve dok korisnik ne unese samoglasnik nakon čega mu se ispisuje poruka o tome, koji je samoglasnik unesen i nakon toga se završava iteracija</a:t>
            </a:r>
            <a:r>
              <a:rPr lang="hr-HR" sz="2400" dirty="0" smtClean="0"/>
              <a:t>.</a:t>
            </a:r>
          </a:p>
          <a:p>
            <a:pPr marL="971550" lvl="1" indent="-514350">
              <a:buNone/>
            </a:pPr>
            <a:r>
              <a:rPr lang="hr-HR" sz="2400" b="1" dirty="0" smtClean="0"/>
              <a:t>	Dodatak</a:t>
            </a:r>
            <a:r>
              <a:rPr lang="hr-HR" sz="2400" dirty="0"/>
              <a:t>: Modificirajte </a:t>
            </a:r>
            <a:r>
              <a:rPr lang="hr-HR" sz="2400" dirty="0" smtClean="0"/>
              <a:t>zadatak tako </a:t>
            </a:r>
            <a:r>
              <a:rPr lang="hr-HR" sz="2400" dirty="0"/>
              <a:t>da kada upišete suglasnik, da prije no što vas program traži da upišete novo slovo, </a:t>
            </a:r>
            <a:r>
              <a:rPr lang="hr-HR" sz="2400" dirty="0" smtClean="0"/>
              <a:t>neka se ispiše </a:t>
            </a:r>
            <a:r>
              <a:rPr lang="hr-HR" sz="2400" dirty="0"/>
              <a:t>pomoću </a:t>
            </a:r>
            <a:r>
              <a:rPr lang="hr-HR" sz="2400" dirty="0" err="1"/>
              <a:t>MsgBox</a:t>
            </a:r>
            <a:r>
              <a:rPr lang="hr-HR" sz="2400" dirty="0"/>
              <a:t> funkcije </a:t>
            </a:r>
            <a:r>
              <a:rPr lang="hr-HR" sz="2400" dirty="0" smtClean="0"/>
              <a:t>suglasnik koji ste upisali</a:t>
            </a:r>
            <a:r>
              <a:rPr lang="hr-HR" sz="2400" dirty="0"/>
              <a:t>. Pripazite da se ta poruka ne pojavi kada upišete samoglasnik.</a:t>
            </a:r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14400" lvl="1" indent="-457200">
              <a:buFont typeface="+mj-lt"/>
              <a:buAutoNum type="alphaLcParenR" startAt="3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 smtClean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ozadina2"/>
          <p:cNvPicPr>
            <a:picLocks noChangeAspect="1" noChangeArrowheads="1"/>
          </p:cNvPicPr>
          <p:nvPr/>
        </p:nvPicPr>
        <p:blipFill>
          <a:blip r:embed="rId2">
            <a:lum bright="40000" contrast="-58000"/>
          </a:blip>
          <a:srcRect/>
          <a:stretch>
            <a:fillRect/>
          </a:stretch>
        </p:blipFill>
        <p:spPr bwMode="auto">
          <a:xfrm>
            <a:off x="0" y="460375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Pozadina2"/>
          <p:cNvPicPr>
            <a:picLocks noChangeAspect="1" noChangeArrowheads="1"/>
          </p:cNvPicPr>
          <p:nvPr/>
        </p:nvPicPr>
        <p:blipFill>
          <a:blip r:embed="rId3">
            <a:lum bright="40000" contrast="-58000"/>
          </a:blip>
          <a:srcRect/>
          <a:stretch>
            <a:fillRect/>
          </a:stretch>
        </p:blipFill>
        <p:spPr bwMode="auto">
          <a:xfrm>
            <a:off x="0" y="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hr-HR" dirty="0" smtClean="0"/>
              <a:t>4. zadatak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14974"/>
          </a:xfrm>
        </p:spPr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 startAt="4"/>
            </a:pPr>
            <a:r>
              <a:rPr lang="hr-HR" sz="2400" b="1" dirty="0"/>
              <a:t>Rad sa </a:t>
            </a:r>
            <a:r>
              <a:rPr lang="hr-HR" sz="2400" b="1" dirty="0" err="1"/>
              <a:t>stringovima</a:t>
            </a:r>
            <a:r>
              <a:rPr lang="hr-HR" sz="2400" b="1" dirty="0"/>
              <a:t>, funkcije </a:t>
            </a:r>
            <a:r>
              <a:rPr lang="hr-HR" sz="2400" b="1" dirty="0" err="1"/>
              <a:t>Left</a:t>
            </a:r>
            <a:r>
              <a:rPr lang="hr-HR" sz="2400" b="1" dirty="0"/>
              <a:t>, </a:t>
            </a:r>
            <a:r>
              <a:rPr lang="hr-HR" sz="2400" b="1" dirty="0" err="1" smtClean="0"/>
              <a:t>Right</a:t>
            </a:r>
            <a:r>
              <a:rPr lang="hr-HR" sz="2400" b="1" dirty="0" smtClean="0"/>
              <a:t>, </a:t>
            </a:r>
            <a:r>
              <a:rPr lang="hr-HR" sz="2400" b="1" dirty="0" err="1"/>
              <a:t>Mid</a:t>
            </a:r>
            <a:r>
              <a:rPr lang="hr-HR" sz="2400" b="1" dirty="0"/>
              <a:t>, </a:t>
            </a:r>
            <a:r>
              <a:rPr lang="hr-HR" sz="2400" b="1" dirty="0" err="1"/>
              <a:t>Len</a:t>
            </a:r>
            <a:endParaRPr lang="hr-HR" sz="2400" dirty="0"/>
          </a:p>
          <a:p>
            <a:pPr marL="971550" lvl="1" indent="-514350">
              <a:buFont typeface="+mj-lt"/>
              <a:buAutoNum type="alphaLcParenR"/>
            </a:pPr>
            <a:r>
              <a:rPr lang="hr-HR" sz="2400" dirty="0" smtClean="0"/>
              <a:t>Korisnik </a:t>
            </a:r>
            <a:r>
              <a:rPr lang="hr-HR" sz="2400" dirty="0"/>
              <a:t>pomoću </a:t>
            </a:r>
            <a:r>
              <a:rPr lang="hr-HR" sz="2400" dirty="0" err="1"/>
              <a:t>InputBox</a:t>
            </a:r>
            <a:r>
              <a:rPr lang="hr-HR" sz="2400" dirty="0"/>
              <a:t> funkcije unosi jednu rečenicu. Nakon toga korisnik unosi dva cijela broja x1 i x2 s tim da oba broja moraju biti manja od ukupnog broja znakova u rečenici. Na ekran se nakon toga pomoću </a:t>
            </a:r>
            <a:r>
              <a:rPr lang="hr-HR" sz="2400" dirty="0" err="1"/>
              <a:t>MsgBox</a:t>
            </a:r>
            <a:r>
              <a:rPr lang="hr-HR" sz="2400" dirty="0"/>
              <a:t> funkcije ispisuje prvih x1 znakova rečenica, zatim zadnjih x2 znakova rečenice i x1-x2 ili x2-x1 (ovisno o tome koji broj je veći; uvjet je da je rezultat oduzimanja pozitivan broj) srednjih znakova, počevši od sredine </a:t>
            </a:r>
            <a:r>
              <a:rPr lang="hr-HR" sz="2400" dirty="0" err="1"/>
              <a:t>stringa</a:t>
            </a:r>
            <a:r>
              <a:rPr lang="hr-HR" sz="2400" dirty="0"/>
              <a:t> pa prema desno</a:t>
            </a:r>
            <a:r>
              <a:rPr lang="hr-HR" sz="2400" dirty="0" smtClean="0"/>
              <a:t>.</a:t>
            </a:r>
          </a:p>
          <a:p>
            <a:pPr marL="971550" lvl="1" indent="-514350">
              <a:buNone/>
            </a:pPr>
            <a:r>
              <a:rPr lang="hr-HR" sz="2400" b="1" dirty="0" smtClean="0"/>
              <a:t>	Dodatak</a:t>
            </a:r>
            <a:r>
              <a:rPr lang="hr-HR" sz="2400" dirty="0"/>
              <a:t>: Na temelju upisane rečenice, pomoću još jedne </a:t>
            </a:r>
            <a:r>
              <a:rPr lang="hr-HR" sz="2400" dirty="0" err="1"/>
              <a:t>MsgBox</a:t>
            </a:r>
            <a:r>
              <a:rPr lang="hr-HR" sz="2400" dirty="0"/>
              <a:t> funkcije ispišite u prvom redu rečenicu do prvog razmaka, te ostatak rečenice u drugom redu.</a:t>
            </a:r>
          </a:p>
          <a:p>
            <a:pPr marL="971550" lvl="1" indent="-514350">
              <a:buFont typeface="+mj-lt"/>
              <a:buAutoNum type="alphaLcParenR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14400" lvl="1" indent="-457200">
              <a:buFont typeface="+mj-lt"/>
              <a:buAutoNum type="alphaLcParenR" startAt="3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 smtClean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717</Words>
  <Application>Microsoft Office PowerPoint</Application>
  <PresentationFormat>On-screen Show (4:3)</PresentationFormat>
  <Paragraphs>115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Visual Basic Tutorijali</vt:lpstr>
      <vt:lpstr>1. zadatak</vt:lpstr>
      <vt:lpstr>1. zadatak</vt:lpstr>
      <vt:lpstr>2. zadatak</vt:lpstr>
      <vt:lpstr>2. zadatak</vt:lpstr>
      <vt:lpstr>2. zadatak</vt:lpstr>
      <vt:lpstr>3. zadatak</vt:lpstr>
      <vt:lpstr>3. zadatak</vt:lpstr>
      <vt:lpstr>4. zadatak</vt:lpstr>
      <vt:lpstr>5. zadatak</vt:lpstr>
      <vt:lpstr>5. zadatak</vt:lpstr>
      <vt:lpstr>5. zadatak</vt:lpstr>
      <vt:lpstr>5. zadatak</vt:lpstr>
      <vt:lpstr>6. zadatak</vt:lpstr>
      <vt:lpstr>6. zadatak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Visual Basic Tutorijali</dc:title>
  <dc:creator>MLADEN</dc:creator>
  <cp:lastModifiedBy>MLADEN</cp:lastModifiedBy>
  <cp:revision>6</cp:revision>
  <dcterms:created xsi:type="dcterms:W3CDTF">2013-09-24T11:31:52Z</dcterms:created>
  <dcterms:modified xsi:type="dcterms:W3CDTF">2013-09-24T12:40:24Z</dcterms:modified>
</cp:coreProperties>
</file>